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9" r:id="rId3"/>
    <p:sldId id="310" r:id="rId4"/>
    <p:sldId id="322" r:id="rId5"/>
    <p:sldId id="311" r:id="rId6"/>
    <p:sldId id="312" r:id="rId7"/>
    <p:sldId id="313" r:id="rId8"/>
    <p:sldId id="323" r:id="rId9"/>
    <p:sldId id="315" r:id="rId10"/>
    <p:sldId id="325" r:id="rId11"/>
    <p:sldId id="321" r:id="rId12"/>
    <p:sldId id="324" r:id="rId13"/>
    <p:sldId id="320" r:id="rId14"/>
    <p:sldId id="314" r:id="rId15"/>
    <p:sldId id="326" r:id="rId16"/>
    <p:sldId id="316" r:id="rId17"/>
    <p:sldId id="327" r:id="rId18"/>
    <p:sldId id="317" r:id="rId19"/>
    <p:sldId id="319" r:id="rId20"/>
    <p:sldId id="31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BA2F-FBEA-49B7-BBE1-A6AE1F8E9EC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AF23-E4AD-4ED6-ACD8-9888CD17E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8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AF23-E4AD-4ED6-ACD8-9888CD17E7E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1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9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6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0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6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5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4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9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7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8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3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6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51D1-14E0-4C71-BBD4-E6C7560ECD8C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6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1329" y="2636912"/>
            <a:ext cx="5102671" cy="1470025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ln w="28575">
                  <a:solidFill>
                    <a:srgbClr val="FFC000"/>
                  </a:solidFill>
                </a:ln>
              </a:rPr>
              <a:t>Тема: </a:t>
            </a:r>
            <a:r>
              <a:rPr lang="uk-UA" sz="60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Загальна анатомія периферичної нервової </a:t>
            </a:r>
            <a:r>
              <a:rPr lang="uk-UA" sz="6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системи</a:t>
            </a:r>
            <a:endParaRPr lang="uk-UA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3074" name="Picture 2" descr="Картинки по запросу периферическая нервная систем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1"/>
          <a:stretch/>
        </p:blipFill>
        <p:spPr bwMode="auto">
          <a:xfrm>
            <a:off x="179512" y="692696"/>
            <a:ext cx="3933825" cy="5556659"/>
          </a:xfrm>
          <a:prstGeom prst="rect">
            <a:avLst/>
          </a:prstGeom>
          <a:noFill/>
          <a:ln w="5715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Місця нещільного розташування завитків мезаксона називають&#10;насічки мієліну (Шмідта-Лантермана).&#10;Вони виглядають світлими л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6084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0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8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784976" cy="1938992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/>
              <a:t>Сегменти</a:t>
            </a:r>
            <a:r>
              <a:rPr lang="ru-RU" sz="2000" dirty="0"/>
              <a:t> </a:t>
            </a:r>
            <a:r>
              <a:rPr lang="ru-RU" sz="2000" dirty="0" err="1"/>
              <a:t>мієліну</a:t>
            </a:r>
            <a:r>
              <a:rPr lang="ru-RU" sz="2000" dirty="0"/>
              <a:t> </a:t>
            </a:r>
            <a:r>
              <a:rPr lang="ru-RU" sz="2000" dirty="0" err="1"/>
              <a:t>відокремлені</a:t>
            </a:r>
            <a:r>
              <a:rPr lang="ru-RU" sz="2000" dirty="0"/>
              <a:t> один </a:t>
            </a:r>
            <a:r>
              <a:rPr lang="ru-RU" sz="2000" dirty="0" err="1"/>
              <a:t>від</a:t>
            </a:r>
            <a:r>
              <a:rPr lang="ru-RU" sz="2000" dirty="0"/>
              <a:t> одного </a:t>
            </a:r>
            <a:r>
              <a:rPr lang="ru-RU" sz="2000" dirty="0" err="1"/>
              <a:t>малими</a:t>
            </a:r>
            <a:r>
              <a:rPr lang="ru-RU" sz="2000" dirty="0"/>
              <a:t> сегментами, в </a:t>
            </a:r>
            <a:r>
              <a:rPr lang="ru-RU" sz="2000" dirty="0" err="1"/>
              <a:t>яких</a:t>
            </a:r>
            <a:r>
              <a:rPr lang="ru-RU" sz="2000" dirty="0"/>
              <a:t> оголений аксон </a:t>
            </a:r>
            <a:r>
              <a:rPr lang="ru-RU" sz="2000" dirty="0" err="1"/>
              <a:t>оточений</a:t>
            </a:r>
            <a:r>
              <a:rPr lang="ru-RU" sz="2000" dirty="0"/>
              <a:t> </a:t>
            </a:r>
            <a:r>
              <a:rPr lang="ru-RU" sz="2000" dirty="0" err="1"/>
              <a:t>інтерстиціальним</a:t>
            </a:r>
            <a:r>
              <a:rPr lang="ru-RU" sz="2000" dirty="0"/>
              <a:t> простором.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 smtClean="0"/>
              <a:t>сегменти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називаються</a:t>
            </a:r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перехватами</a:t>
            </a:r>
            <a:r>
              <a:rPr lang="ru-RU" sz="2000" b="1" i="1" dirty="0">
                <a:solidFill>
                  <a:srgbClr val="7030A0"/>
                </a:solidFill>
              </a:rPr>
              <a:t>, </a:t>
            </a:r>
            <a:r>
              <a:rPr lang="ru-RU" sz="2000" dirty="0" err="1"/>
              <a:t>або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перетяжками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Ранв’є</a:t>
            </a:r>
            <a:r>
              <a:rPr lang="ru-RU" sz="2000" dirty="0" smtClean="0">
                <a:solidFill>
                  <a:srgbClr val="7030A0"/>
                </a:solidFill>
              </a:rPr>
              <a:t>  </a:t>
            </a:r>
            <a:r>
              <a:rPr lang="ru-RU" sz="2000" dirty="0" smtClean="0"/>
              <a:t>і є </a:t>
            </a:r>
            <a:r>
              <a:rPr lang="ru-RU" sz="2000" dirty="0" err="1"/>
              <a:t>місцем</a:t>
            </a:r>
            <a:r>
              <a:rPr lang="ru-RU" sz="2000" dirty="0"/>
              <a:t> </a:t>
            </a:r>
            <a:r>
              <a:rPr lang="ru-RU" sz="2000" dirty="0" err="1"/>
              <a:t>знаходження</a:t>
            </a:r>
            <a:r>
              <a:rPr lang="ru-RU" sz="2000" dirty="0"/>
              <a:t> </a:t>
            </a:r>
            <a:r>
              <a:rPr lang="ru-RU" sz="2000" dirty="0" err="1"/>
              <a:t>множинних</a:t>
            </a:r>
            <a:r>
              <a:rPr lang="ru-RU" sz="2000" dirty="0"/>
              <a:t> </a:t>
            </a:r>
            <a:r>
              <a:rPr lang="ru-RU" sz="2000" dirty="0" err="1"/>
              <a:t>натрієвих</a:t>
            </a:r>
            <a:r>
              <a:rPr lang="ru-RU" sz="2000" dirty="0"/>
              <a:t> </a:t>
            </a:r>
            <a:r>
              <a:rPr lang="ru-RU" sz="2000" dirty="0" err="1"/>
              <a:t>каналів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 smtClean="0">
                <a:solidFill>
                  <a:prstClr val="black"/>
                </a:solidFill>
              </a:rPr>
              <a:t>Довжина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міжперехватних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ділянок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пропорційна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діаметру</a:t>
            </a:r>
            <a:r>
              <a:rPr lang="ru-RU" sz="2000" dirty="0">
                <a:solidFill>
                  <a:prstClr val="black"/>
                </a:solidFill>
              </a:rPr>
              <a:t> волокна. Так, при </a:t>
            </a:r>
            <a:r>
              <a:rPr lang="ru-RU" sz="2000" dirty="0" err="1">
                <a:solidFill>
                  <a:prstClr val="black"/>
                </a:solidFill>
              </a:rPr>
              <a:t>діаметрі</a:t>
            </a:r>
            <a:r>
              <a:rPr lang="ru-RU" sz="2000" dirty="0">
                <a:solidFill>
                  <a:prstClr val="black"/>
                </a:solidFill>
              </a:rPr>
              <a:t> 10-20 мкм </a:t>
            </a:r>
            <a:r>
              <a:rPr lang="ru-RU" sz="2000" dirty="0" err="1">
                <a:solidFill>
                  <a:prstClr val="black"/>
                </a:solidFill>
              </a:rPr>
              <a:t>довжина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проміжку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між</a:t>
            </a:r>
            <a:r>
              <a:rPr lang="ru-RU" sz="2000" dirty="0">
                <a:solidFill>
                  <a:prstClr val="black"/>
                </a:solidFill>
              </a:rPr>
              <a:t> перехватами становить 1-2 мм. </a:t>
            </a:r>
            <a:endParaRPr lang="ru-RU" sz="2000" dirty="0"/>
          </a:p>
        </p:txBody>
      </p:sp>
      <p:pic>
        <p:nvPicPr>
          <p:cNvPr id="12290" name="Picture 2" descr="аксон&#10;мієлінова&#10;оболонка&#10;МІЄЛІНОВІ НЕРВОВІ ВОЛОКНА&#10;Ділянка волокна між двома вузловими перетяжками, яка&#10;не вкрита мієлінов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" t="11159" r="1818" b="26578"/>
          <a:stretch/>
        </p:blipFill>
        <p:spPr bwMode="auto">
          <a:xfrm>
            <a:off x="1563880" y="2862840"/>
            <a:ext cx="5734228" cy="284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9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27819" r="11501"/>
          <a:stretch/>
        </p:blipFill>
        <p:spPr bwMode="auto">
          <a:xfrm>
            <a:off x="1547664" y="2924944"/>
            <a:ext cx="5976664" cy="376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2554545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Коли мембрана аксона </a:t>
            </a:r>
            <a:r>
              <a:rPr lang="ru-RU" sz="2000" dirty="0" err="1"/>
              <a:t>збуджена</a:t>
            </a:r>
            <a:r>
              <a:rPr lang="ru-RU" sz="2000" dirty="0"/>
              <a:t>, </a:t>
            </a:r>
            <a:r>
              <a:rPr lang="ru-RU" sz="2000" dirty="0" err="1"/>
              <a:t>згенерований</a:t>
            </a:r>
            <a:r>
              <a:rPr lang="ru-RU" sz="2000" dirty="0"/>
              <a:t> </a:t>
            </a:r>
            <a:r>
              <a:rPr lang="ru-RU" sz="2000" dirty="0" err="1"/>
              <a:t>електричний</a:t>
            </a:r>
            <a:r>
              <a:rPr lang="ru-RU" sz="2000" dirty="0"/>
              <a:t> </a:t>
            </a:r>
            <a:r>
              <a:rPr lang="ru-RU" sz="2000" dirty="0" err="1"/>
              <a:t>імпульс</a:t>
            </a:r>
            <a:r>
              <a:rPr lang="ru-RU" sz="2000" dirty="0"/>
              <a:t> не </a:t>
            </a:r>
            <a:r>
              <a:rPr lang="ru-RU" sz="2000" dirty="0" err="1"/>
              <a:t>може</a:t>
            </a:r>
            <a:r>
              <a:rPr lang="ru-RU" sz="2000" dirty="0"/>
              <a:t> про</a:t>
            </a:r>
            <a:r>
              <a:rPr lang="uk-UA" sz="2000" dirty="0"/>
              <a:t>й</a:t>
            </a:r>
            <a:r>
              <a:rPr lang="ru-RU" sz="2000" dirty="0" err="1"/>
              <a:t>ти</a:t>
            </a:r>
            <a:r>
              <a:rPr lang="ru-RU" sz="2000" dirty="0"/>
              <a:t> через </a:t>
            </a:r>
            <a:r>
              <a:rPr lang="ru-RU" sz="2000" dirty="0" err="1"/>
              <a:t>високорезистентну</a:t>
            </a:r>
            <a:r>
              <a:rPr lang="ru-RU" sz="2000" dirty="0"/>
              <a:t> </a:t>
            </a:r>
            <a:r>
              <a:rPr lang="ru-RU" sz="2000" dirty="0" err="1"/>
              <a:t>оболонку</a:t>
            </a:r>
            <a:r>
              <a:rPr lang="ru-RU" sz="2000" dirty="0"/>
              <a:t> </a:t>
            </a:r>
            <a:r>
              <a:rPr lang="ru-RU" sz="2000" dirty="0" err="1"/>
              <a:t>мієліну</a:t>
            </a:r>
            <a:r>
              <a:rPr lang="ru-RU" sz="2000" dirty="0"/>
              <a:t> і </a:t>
            </a:r>
            <a:r>
              <a:rPr lang="ru-RU" sz="2000" dirty="0" err="1"/>
              <a:t>виходить</a:t>
            </a:r>
            <a:r>
              <a:rPr lang="ru-RU" sz="2000" dirty="0"/>
              <a:t> </a:t>
            </a:r>
            <a:r>
              <a:rPr lang="ru-RU" sz="2000" dirty="0" err="1"/>
              <a:t>назовні</a:t>
            </a:r>
            <a:r>
              <a:rPr lang="ru-RU" sz="2000" dirty="0"/>
              <a:t> </a:t>
            </a:r>
            <a:r>
              <a:rPr lang="uk-UA" sz="2000" dirty="0"/>
              <a:t>та</a:t>
            </a:r>
            <a:r>
              <a:rPr lang="ru-RU" sz="2000" dirty="0"/>
              <a:t> </a:t>
            </a:r>
            <a:r>
              <a:rPr lang="ru-RU" sz="2000" dirty="0" err="1"/>
              <a:t>деполяризує</a:t>
            </a:r>
            <a:r>
              <a:rPr lang="ru-RU" sz="2000" dirty="0"/>
              <a:t> </a:t>
            </a:r>
            <a:r>
              <a:rPr lang="ru-RU" sz="2000" dirty="0" err="1"/>
              <a:t>аксональну</a:t>
            </a:r>
            <a:r>
              <a:rPr lang="ru-RU" sz="2000" dirty="0"/>
              <a:t> мембрану на </a:t>
            </a:r>
            <a:r>
              <a:rPr lang="ru-RU" sz="2000" dirty="0" err="1"/>
              <a:t>наступному</a:t>
            </a:r>
            <a:r>
              <a:rPr lang="ru-RU" sz="2000" dirty="0"/>
              <a:t> </a:t>
            </a:r>
            <a:r>
              <a:rPr lang="ru-RU" sz="2000" dirty="0" err="1" smtClean="0"/>
              <a:t>перехваті</a:t>
            </a:r>
            <a:r>
              <a:rPr lang="ru-RU" sz="2000" dirty="0" smtClean="0"/>
              <a:t>.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 err="1" smtClean="0">
                <a:solidFill>
                  <a:prstClr val="black"/>
                </a:solidFill>
              </a:rPr>
              <a:t>Розповсюдження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деполяризації</a:t>
            </a:r>
            <a:r>
              <a:rPr lang="ru-RU" sz="2000" dirty="0">
                <a:solidFill>
                  <a:prstClr val="black"/>
                </a:solidFill>
              </a:rPr>
              <a:t> в </a:t>
            </a:r>
            <a:r>
              <a:rPr lang="ru-RU" sz="2000" dirty="0" err="1">
                <a:solidFill>
                  <a:prstClr val="black"/>
                </a:solidFill>
              </a:rPr>
              <a:t>мієліновому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волокні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здійснюється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стрибками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від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вузла</a:t>
            </a:r>
            <a:r>
              <a:rPr lang="ru-RU" sz="2000" dirty="0">
                <a:solidFill>
                  <a:prstClr val="black"/>
                </a:solidFill>
              </a:rPr>
              <a:t> до </a:t>
            </a:r>
            <a:r>
              <a:rPr lang="ru-RU" sz="2000" dirty="0" err="1">
                <a:solidFill>
                  <a:prstClr val="black"/>
                </a:solidFill>
              </a:rPr>
              <a:t>вузла</a:t>
            </a:r>
            <a:r>
              <a:rPr lang="ru-RU" sz="2000" dirty="0">
                <a:solidFill>
                  <a:prstClr val="black"/>
                </a:solidFill>
              </a:rPr>
              <a:t> (</a:t>
            </a:r>
            <a:r>
              <a:rPr lang="ru-RU" sz="2000" dirty="0" err="1">
                <a:solidFill>
                  <a:prstClr val="black"/>
                </a:solidFill>
              </a:rPr>
              <a:t>сальтаторно</a:t>
            </a:r>
            <a:r>
              <a:rPr lang="ru-RU" sz="2000" dirty="0" smtClean="0">
                <a:solidFill>
                  <a:prstClr val="black"/>
                </a:solidFill>
              </a:rPr>
              <a:t>).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 err="1" smtClean="0">
                <a:solidFill>
                  <a:prstClr val="black"/>
                </a:solidFill>
              </a:rPr>
              <a:t>Швидкість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проведення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збудження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прямо </a:t>
            </a:r>
            <a:r>
              <a:rPr lang="ru-RU" sz="2000" dirty="0" err="1">
                <a:solidFill>
                  <a:prstClr val="black"/>
                </a:solidFill>
              </a:rPr>
              <a:t>пропорційна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діаметру</a:t>
            </a:r>
            <a:r>
              <a:rPr lang="ru-RU" sz="2000" dirty="0">
                <a:solidFill>
                  <a:prstClr val="black"/>
                </a:solidFill>
              </a:rPr>
              <a:t> волокна і </a:t>
            </a:r>
            <a:r>
              <a:rPr lang="ru-RU" sz="2000" dirty="0" err="1">
                <a:solidFill>
                  <a:prstClr val="black"/>
                </a:solidFill>
              </a:rPr>
              <a:t>довжині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між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перехватами </a:t>
            </a:r>
            <a:r>
              <a:rPr lang="ru-RU" sz="2000" dirty="0" err="1">
                <a:solidFill>
                  <a:prstClr val="black"/>
                </a:solidFill>
              </a:rPr>
              <a:t>Ранв’є</a:t>
            </a:r>
            <a:r>
              <a:rPr lang="ru-RU" sz="2000" dirty="0">
                <a:solidFill>
                  <a:prstClr val="black"/>
                </a:solidFill>
              </a:rPr>
              <a:t> (</a:t>
            </a:r>
            <a:r>
              <a:rPr lang="ru-RU" sz="2000" dirty="0" err="1">
                <a:solidFill>
                  <a:prstClr val="black"/>
                </a:solidFill>
              </a:rPr>
              <a:t>чим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більший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діаметр</a:t>
            </a:r>
            <a:r>
              <a:rPr lang="ru-RU" sz="2000" dirty="0">
                <a:solidFill>
                  <a:prstClr val="black"/>
                </a:solidFill>
              </a:rPr>
              <a:t> і </a:t>
            </a:r>
            <a:r>
              <a:rPr lang="ru-RU" sz="2000" dirty="0" err="1" smtClean="0">
                <a:solidFill>
                  <a:prstClr val="black"/>
                </a:solidFill>
              </a:rPr>
              <a:t>довші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інтервали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тим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вища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швидкість</a:t>
            </a:r>
            <a:r>
              <a:rPr lang="ru-RU" sz="2000" dirty="0" smtClean="0">
                <a:solidFill>
                  <a:prstClr val="black"/>
                </a:solidFill>
              </a:rPr>
              <a:t>).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2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400" b="1" i="1" dirty="0" err="1" smtClean="0"/>
              <a:t>Безмієлінові</a:t>
            </a:r>
            <a:r>
              <a:rPr lang="uk-UA" sz="2400" b="1" i="1" dirty="0" smtClean="0"/>
              <a:t> </a:t>
            </a:r>
            <a:r>
              <a:rPr lang="uk-UA" sz="2400" b="1" i="1" dirty="0"/>
              <a:t>нервові волокна</a:t>
            </a:r>
            <a:r>
              <a:rPr lang="ru-RU" sz="2400" b="1" i="1" dirty="0" smtClean="0"/>
              <a:t> </a:t>
            </a:r>
            <a:r>
              <a:rPr lang="ru-RU" sz="2400" dirty="0" err="1"/>
              <a:t>утворюються</a:t>
            </a:r>
            <a:r>
              <a:rPr lang="ru-RU" sz="2400" dirty="0"/>
              <a:t> шляхом </a:t>
            </a:r>
            <a:r>
              <a:rPr lang="ru-RU" sz="2400" dirty="0" err="1"/>
              <a:t>занурення</a:t>
            </a:r>
            <a:r>
              <a:rPr lang="ru-RU" sz="2400" dirty="0"/>
              <a:t> </a:t>
            </a:r>
            <a:r>
              <a:rPr lang="ru-RU" sz="2400" dirty="0" err="1"/>
              <a:t>осьового</a:t>
            </a:r>
            <a:r>
              <a:rPr lang="ru-RU" sz="2400" dirty="0"/>
              <a:t> </a:t>
            </a:r>
            <a:r>
              <a:rPr lang="ru-RU" sz="2400" dirty="0" err="1"/>
              <a:t>циліндра</a:t>
            </a:r>
            <a:r>
              <a:rPr lang="ru-RU" sz="2400" dirty="0"/>
              <a:t> (</a:t>
            </a:r>
            <a:r>
              <a:rPr lang="ru-RU" sz="2400" dirty="0" smtClean="0"/>
              <a:t>аксона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дендрита) </a:t>
            </a:r>
            <a:r>
              <a:rPr lang="ru-RU" sz="2400" dirty="0"/>
              <a:t>у цитоплазму </a:t>
            </a:r>
            <a:r>
              <a:rPr lang="ru-RU" sz="2400" dirty="0" err="1"/>
              <a:t>шваннівських</a:t>
            </a:r>
            <a:r>
              <a:rPr lang="ru-RU" sz="2400" dirty="0"/>
              <a:t> </a:t>
            </a:r>
            <a:r>
              <a:rPr lang="ru-RU" sz="2400" dirty="0" err="1"/>
              <a:t>клітин</a:t>
            </a:r>
            <a:r>
              <a:rPr lang="ru-RU" sz="2400" dirty="0"/>
              <a:t>. При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плазмолема</a:t>
            </a:r>
            <a:r>
              <a:rPr lang="ru-RU" sz="2400" dirty="0"/>
              <a:t> </a:t>
            </a:r>
            <a:r>
              <a:rPr lang="ru-RU" sz="2400" dirty="0" err="1"/>
              <a:t>шваннівської</a:t>
            </a:r>
            <a:r>
              <a:rPr lang="ru-RU" sz="2400" dirty="0"/>
              <a:t> </a:t>
            </a:r>
            <a:r>
              <a:rPr lang="ru-RU" sz="2400" dirty="0" err="1"/>
              <a:t>клітини</a:t>
            </a:r>
            <a:r>
              <a:rPr lang="ru-RU" sz="2400" dirty="0"/>
              <a:t> </a:t>
            </a:r>
            <a:r>
              <a:rPr lang="ru-RU" sz="2400" dirty="0" err="1"/>
              <a:t>прогинається</a:t>
            </a:r>
            <a:r>
              <a:rPr lang="ru-RU" sz="2400" dirty="0"/>
              <a:t>, </a:t>
            </a:r>
            <a:r>
              <a:rPr lang="ru-RU" sz="2400" dirty="0" err="1"/>
              <a:t>оточуючи</a:t>
            </a:r>
            <a:r>
              <a:rPr lang="ru-RU" sz="2400" dirty="0"/>
              <a:t> аксон, і </a:t>
            </a:r>
            <a:r>
              <a:rPr lang="ru-RU" sz="2400" dirty="0" err="1"/>
              <a:t>утворює</a:t>
            </a:r>
            <a:r>
              <a:rPr lang="ru-RU" sz="2400" dirty="0"/>
              <a:t> </a:t>
            </a:r>
            <a:r>
              <a:rPr lang="ru-RU" sz="2400" dirty="0" err="1"/>
              <a:t>дублікатуру</a:t>
            </a:r>
            <a:r>
              <a:rPr lang="ru-RU" sz="2400" dirty="0"/>
              <a:t> – </a:t>
            </a:r>
            <a:r>
              <a:rPr lang="ru-RU" sz="2400" i="1" dirty="0" err="1"/>
              <a:t>мезаксон</a:t>
            </a:r>
            <a:r>
              <a:rPr lang="ru-RU" sz="2400" dirty="0"/>
              <a:t>. </a:t>
            </a:r>
            <a:r>
              <a:rPr lang="ru-RU" sz="2400" dirty="0" err="1"/>
              <a:t>Поверхня</a:t>
            </a:r>
            <a:r>
              <a:rPr lang="ru-RU" sz="2400" dirty="0"/>
              <a:t> </a:t>
            </a:r>
            <a:r>
              <a:rPr lang="ru-RU" sz="2400" dirty="0" err="1"/>
              <a:t>безмієлінового</a:t>
            </a:r>
            <a:r>
              <a:rPr lang="ru-RU" sz="2400" dirty="0"/>
              <a:t> волокна </a:t>
            </a:r>
            <a:r>
              <a:rPr lang="ru-RU" sz="2400" dirty="0" err="1"/>
              <a:t>вкрита</a:t>
            </a:r>
            <a:r>
              <a:rPr lang="ru-RU" sz="2400" dirty="0"/>
              <a:t> базальною </a:t>
            </a:r>
            <a:r>
              <a:rPr lang="ru-RU" sz="2400" dirty="0" smtClean="0"/>
              <a:t>мембраною, </a:t>
            </a:r>
            <a:r>
              <a:rPr lang="ru-RU" sz="2400" b="1" i="1" dirty="0" smtClean="0"/>
              <a:t> </a:t>
            </a:r>
            <a:r>
              <a:rPr lang="ru-RU" sz="2400" dirty="0" err="1" smtClean="0"/>
              <a:t>перетяжок</a:t>
            </a:r>
            <a:r>
              <a:rPr lang="ru-RU" sz="2400" dirty="0" smtClean="0"/>
              <a:t> </a:t>
            </a:r>
            <a:r>
              <a:rPr lang="ru-RU" sz="2400" dirty="0" err="1" smtClean="0"/>
              <a:t>Ранв’є</a:t>
            </a:r>
            <a:r>
              <a:rPr lang="ru-RU" sz="2400" dirty="0" smtClean="0"/>
              <a:t> не </a:t>
            </a:r>
            <a:r>
              <a:rPr lang="ru-RU" sz="2400" dirty="0" err="1" smtClean="0"/>
              <a:t>утворює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0" r="47335" b="23148"/>
          <a:stretch/>
        </p:blipFill>
        <p:spPr bwMode="auto">
          <a:xfrm>
            <a:off x="4860032" y="3645024"/>
            <a:ext cx="3067409" cy="265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394"/>
          <a:stretch/>
        </p:blipFill>
        <p:spPr bwMode="auto">
          <a:xfrm>
            <a:off x="771843" y="2780928"/>
            <a:ext cx="3528392" cy="377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23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661248"/>
            <a:ext cx="7344816" cy="707886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000" b="1" i="1" dirty="0" err="1"/>
              <a:t>Безмієлінові</a:t>
            </a:r>
            <a:r>
              <a:rPr lang="uk-UA" sz="2000" b="1" i="1" dirty="0"/>
              <a:t> нервові волокна</a:t>
            </a:r>
            <a:r>
              <a:rPr lang="uk-UA" sz="2000" dirty="0"/>
              <a:t> в периферичному нерві розміщуються переважно у складі вегетативної нервової </a:t>
            </a:r>
            <a:r>
              <a:rPr lang="uk-UA" sz="2000" dirty="0" smtClean="0"/>
              <a:t>системи</a:t>
            </a:r>
            <a:endParaRPr lang="uk-UA" sz="2000" dirty="0"/>
          </a:p>
        </p:txBody>
      </p:sp>
      <p:pic>
        <p:nvPicPr>
          <p:cNvPr id="14338" name="Picture 2" descr="У безмієлінових волокнах деполяризація&#10;мембрани проходить по всій нейролемі і тому&#10;швидкість проведення нервового імпульсу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5333"/>
            <a:ext cx="7344816" cy="525658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74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812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u="sng" dirty="0">
                <a:solidFill>
                  <a:srgbClr val="7030A0"/>
                </a:solidFill>
              </a:rPr>
              <a:t>Властивості нервових </a:t>
            </a:r>
            <a:r>
              <a:rPr lang="uk-UA" sz="2400" b="1" i="1" u="sng" dirty="0" smtClean="0">
                <a:solidFill>
                  <a:srgbClr val="7030A0"/>
                </a:solidFill>
              </a:rPr>
              <a:t>волокон: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i="1" dirty="0" err="1" smtClean="0"/>
              <a:t>збудливість</a:t>
            </a:r>
            <a:r>
              <a:rPr lang="ru-RU" sz="2400" b="1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i="1" dirty="0" err="1" smtClean="0"/>
              <a:t>лабільність</a:t>
            </a:r>
            <a:endParaRPr lang="ru-RU" sz="2400" b="1" dirty="0" smtClean="0"/>
          </a:p>
          <a:p>
            <a:r>
              <a:rPr lang="ru-RU" sz="2000" dirty="0" err="1" smtClean="0"/>
              <a:t>Збудливість</a:t>
            </a:r>
            <a:r>
              <a:rPr lang="uk-UA" sz="2000" dirty="0" smtClean="0"/>
              <a:t> </a:t>
            </a:r>
            <a:r>
              <a:rPr lang="uk-UA" sz="2000" dirty="0"/>
              <a:t>і </a:t>
            </a:r>
            <a:r>
              <a:rPr lang="ru-RU" sz="2000" dirty="0" err="1"/>
              <a:t>лабільність</a:t>
            </a:r>
            <a:r>
              <a:rPr lang="ru-RU" sz="2000" dirty="0"/>
              <a:t> </a:t>
            </a:r>
            <a:r>
              <a:rPr lang="ru-RU" sz="2000" dirty="0" err="1"/>
              <a:t>мієлінових</a:t>
            </a:r>
            <a:r>
              <a:rPr lang="ru-RU" sz="2000" dirty="0"/>
              <a:t> волокон </a:t>
            </a:r>
            <a:r>
              <a:rPr lang="ru-RU" sz="2000" dirty="0" err="1"/>
              <a:t>вища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безмієлінових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Мієлінові</a:t>
            </a:r>
            <a:r>
              <a:rPr lang="ru-RU" sz="2000" dirty="0" smtClean="0"/>
              <a:t> </a:t>
            </a:r>
            <a:r>
              <a:rPr lang="ru-RU" sz="2000" dirty="0"/>
              <a:t>волокна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відтворювати</a:t>
            </a:r>
            <a:r>
              <a:rPr lang="ru-RU" sz="2000" dirty="0"/>
              <a:t> до 1000 </a:t>
            </a:r>
            <a:r>
              <a:rPr lang="ru-RU" sz="2000" dirty="0" err="1"/>
              <a:t>імпульсів</a:t>
            </a:r>
            <a:r>
              <a:rPr lang="ru-RU" sz="2000" dirty="0"/>
              <a:t> за 1 с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5364" name="Picture 4" descr="1-2 м/с&#10;Безмієлінові&#10;5-120 м/с&#10;Мієлінові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18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426978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33313"/>
            <a:ext cx="4572000" cy="6001643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uk-UA" sz="2400" b="1" u="sng" dirty="0">
                <a:solidFill>
                  <a:srgbClr val="7030A0"/>
                </a:solidFill>
              </a:rPr>
              <a:t>З</a:t>
            </a:r>
            <a:r>
              <a:rPr lang="ru-RU" sz="2400" b="1" u="sng" dirty="0" err="1">
                <a:solidFill>
                  <a:srgbClr val="7030A0"/>
                </a:solidFill>
              </a:rPr>
              <a:t>акони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проведення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збудження</a:t>
            </a:r>
            <a:r>
              <a:rPr lang="ru-RU" sz="2400" b="1" u="sng" dirty="0">
                <a:solidFill>
                  <a:srgbClr val="7030A0"/>
                </a:solidFill>
              </a:rPr>
              <a:t> по </a:t>
            </a:r>
            <a:r>
              <a:rPr lang="ru-RU" sz="2400" b="1" u="sng" dirty="0" err="1">
                <a:solidFill>
                  <a:srgbClr val="7030A0"/>
                </a:solidFill>
              </a:rPr>
              <a:t>нервових</a:t>
            </a:r>
            <a:r>
              <a:rPr lang="ru-RU" sz="2400" b="1" u="sng" dirty="0">
                <a:solidFill>
                  <a:srgbClr val="7030A0"/>
                </a:solidFill>
              </a:rPr>
              <a:t> волокнах: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dirty="0"/>
              <a:t>1) закон </a:t>
            </a:r>
            <a:r>
              <a:rPr lang="ru-RU" sz="2400" dirty="0" err="1"/>
              <a:t>ізольованого</a:t>
            </a:r>
            <a:r>
              <a:rPr lang="ru-RU" sz="2400" dirty="0"/>
              <a:t>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збудження</a:t>
            </a:r>
            <a:r>
              <a:rPr lang="ru-RU" sz="2400" dirty="0"/>
              <a:t>;</a:t>
            </a:r>
          </a:p>
          <a:p>
            <a:r>
              <a:rPr lang="ru-RU" sz="2400" dirty="0"/>
              <a:t>2) закон </a:t>
            </a:r>
            <a:r>
              <a:rPr lang="ru-RU" sz="2400" dirty="0" err="1"/>
              <a:t>анатомічної</a:t>
            </a:r>
            <a:r>
              <a:rPr lang="ru-RU" sz="2400" dirty="0"/>
              <a:t> і </a:t>
            </a:r>
            <a:r>
              <a:rPr lang="ru-RU" sz="2400" dirty="0" err="1"/>
              <a:t>фізіологічної</a:t>
            </a:r>
            <a:r>
              <a:rPr lang="ru-RU" sz="2400" dirty="0"/>
              <a:t> </a:t>
            </a:r>
            <a:r>
              <a:rPr lang="ru-RU" sz="2400" dirty="0" err="1"/>
              <a:t>цілісності</a:t>
            </a:r>
            <a:r>
              <a:rPr lang="ru-RU" sz="2400" dirty="0"/>
              <a:t> </a:t>
            </a:r>
            <a:r>
              <a:rPr lang="ru-RU" sz="2400" dirty="0" err="1"/>
              <a:t>нервового</a:t>
            </a:r>
            <a:r>
              <a:rPr lang="ru-RU" sz="2400" dirty="0"/>
              <a:t> волокна;</a:t>
            </a:r>
          </a:p>
          <a:p>
            <a:r>
              <a:rPr lang="ru-RU" sz="2400" dirty="0"/>
              <a:t>3) закон </a:t>
            </a:r>
            <a:r>
              <a:rPr lang="ru-RU" sz="2400" dirty="0" err="1"/>
              <a:t>двостороннього</a:t>
            </a:r>
            <a:r>
              <a:rPr lang="ru-RU" sz="2400" dirty="0"/>
              <a:t>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збудження</a:t>
            </a:r>
            <a:r>
              <a:rPr lang="ru-RU" sz="2400" dirty="0"/>
              <a:t>;</a:t>
            </a:r>
          </a:p>
          <a:p>
            <a:r>
              <a:rPr lang="ru-RU" sz="2400" dirty="0"/>
              <a:t>4) закон </a:t>
            </a:r>
            <a:r>
              <a:rPr lang="ru-RU" sz="2400" dirty="0" err="1"/>
              <a:t>практичної</a:t>
            </a:r>
            <a:r>
              <a:rPr lang="ru-RU" sz="2400" dirty="0"/>
              <a:t> </a:t>
            </a:r>
            <a:r>
              <a:rPr lang="ru-RU" sz="2400" dirty="0" err="1"/>
              <a:t>невтомлюваності</a:t>
            </a:r>
            <a:r>
              <a:rPr lang="ru-RU" sz="2400" dirty="0"/>
              <a:t> </a:t>
            </a:r>
            <a:r>
              <a:rPr lang="ru-RU" sz="2400" dirty="0" err="1"/>
              <a:t>нервових</a:t>
            </a:r>
            <a:r>
              <a:rPr lang="ru-RU" sz="2400" dirty="0"/>
              <a:t> волокон;</a:t>
            </a:r>
          </a:p>
          <a:p>
            <a:r>
              <a:rPr lang="ru-RU" sz="2400" dirty="0"/>
              <a:t>5) закон прямо </a:t>
            </a:r>
            <a:r>
              <a:rPr lang="ru-RU" sz="2400" dirty="0" err="1"/>
              <a:t>пропорційної</a:t>
            </a:r>
            <a:r>
              <a:rPr lang="ru-RU" sz="2400" dirty="0"/>
              <a:t>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швидкості</a:t>
            </a:r>
            <a:r>
              <a:rPr lang="ru-RU" sz="2400" dirty="0"/>
              <a:t>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імпульсу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діаметра</a:t>
            </a:r>
            <a:r>
              <a:rPr lang="ru-RU" sz="2400" dirty="0"/>
              <a:t> </a:t>
            </a:r>
            <a:r>
              <a:rPr lang="ru-RU" sz="2400" dirty="0" err="1"/>
              <a:t>нервового</a:t>
            </a:r>
            <a:r>
              <a:rPr lang="ru-RU" sz="2400" dirty="0"/>
              <a:t> волокна.</a:t>
            </a:r>
          </a:p>
        </p:txBody>
      </p:sp>
    </p:spTree>
    <p:extLst>
      <p:ext uri="{BB962C8B-B14F-4D97-AF65-F5344CB8AC3E}">
        <p14:creationId xmlns:p14="http://schemas.microsoft.com/office/powerpoint/2010/main" val="2172924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96944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uk-UA" sz="2400" b="1" u="sng" dirty="0"/>
              <a:t>Залежно від будови і виконуваної функції розрізняють нерви</a:t>
            </a:r>
            <a:r>
              <a:rPr lang="uk-UA" sz="2400" b="1" dirty="0" smtClean="0"/>
              <a:t>:</a:t>
            </a:r>
          </a:p>
          <a:p>
            <a:r>
              <a:rPr lang="uk-UA" sz="2400" b="1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i="1" dirty="0" smtClean="0">
                <a:solidFill>
                  <a:srgbClr val="0070C0"/>
                </a:solidFill>
              </a:rPr>
              <a:t>Чутливі </a:t>
            </a:r>
            <a:r>
              <a:rPr lang="uk-UA" sz="2400" b="1" i="1" dirty="0">
                <a:solidFill>
                  <a:srgbClr val="0070C0"/>
                </a:solidFill>
              </a:rPr>
              <a:t>нерви</a:t>
            </a:r>
            <a:r>
              <a:rPr lang="uk-UA" sz="2400" dirty="0">
                <a:solidFill>
                  <a:srgbClr val="0070C0"/>
                </a:solidFill>
              </a:rPr>
              <a:t> </a:t>
            </a:r>
            <a:r>
              <a:rPr lang="uk-UA" sz="2400" dirty="0"/>
              <a:t>сформовані відростками </a:t>
            </a:r>
            <a:r>
              <a:rPr lang="uk-UA" sz="2400" dirty="0" smtClean="0"/>
              <a:t>(дендритами) нейронів </a:t>
            </a:r>
            <a:r>
              <a:rPr lang="uk-UA" sz="2400" dirty="0"/>
              <a:t>чутливих вузлів черепних нервів або спинномозкових вузлів.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i="1" dirty="0" smtClean="0">
                <a:solidFill>
                  <a:srgbClr val="FF0000"/>
                </a:solidFill>
              </a:rPr>
              <a:t>Рухові </a:t>
            </a:r>
            <a:r>
              <a:rPr lang="uk-UA" sz="2400" b="1" i="1" dirty="0">
                <a:solidFill>
                  <a:srgbClr val="FF0000"/>
                </a:solidFill>
              </a:rPr>
              <a:t>нерви</a:t>
            </a:r>
            <a:r>
              <a:rPr lang="uk-UA" sz="2400" dirty="0">
                <a:solidFill>
                  <a:srgbClr val="FF0000"/>
                </a:solidFill>
              </a:rPr>
              <a:t> </a:t>
            </a:r>
            <a:r>
              <a:rPr lang="uk-UA" sz="2400" dirty="0"/>
              <a:t>складаються з відростків </a:t>
            </a:r>
            <a:r>
              <a:rPr lang="uk-UA" sz="2400" dirty="0" smtClean="0"/>
              <a:t>(аксонів) нервових </a:t>
            </a:r>
            <a:r>
              <a:rPr lang="uk-UA" sz="2400" dirty="0"/>
              <a:t>клітин, що лежать в рухових ядрах черепних нервів або в ядрах передніх стовпів спинного мозку.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i="1" dirty="0" smtClean="0">
                <a:solidFill>
                  <a:srgbClr val="00B050"/>
                </a:solidFill>
              </a:rPr>
              <a:t>Вегетативні </a:t>
            </a:r>
            <a:r>
              <a:rPr lang="uk-UA" sz="2400" b="1" i="1" dirty="0">
                <a:solidFill>
                  <a:srgbClr val="00B050"/>
                </a:solidFill>
              </a:rPr>
              <a:t>нерви</a:t>
            </a:r>
            <a:r>
              <a:rPr lang="uk-UA" sz="2400" dirty="0">
                <a:solidFill>
                  <a:srgbClr val="00B050"/>
                </a:solidFill>
              </a:rPr>
              <a:t> </a:t>
            </a:r>
            <a:r>
              <a:rPr lang="uk-UA" sz="2400" dirty="0"/>
              <a:t>утворені відростками клітин вегетативних ядер черепних нервів або бічних стовпів спинного мозку.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 smtClean="0"/>
              <a:t>В </a:t>
            </a:r>
            <a:r>
              <a:rPr lang="uk-UA" sz="2400" dirty="0"/>
              <a:t>периферичній нервовій системі людини переважають </a:t>
            </a:r>
            <a:r>
              <a:rPr lang="uk-UA" sz="2400" b="1" i="1" dirty="0">
                <a:solidFill>
                  <a:srgbClr val="7030A0"/>
                </a:solidFill>
              </a:rPr>
              <a:t>змішані нерви</a:t>
            </a:r>
            <a:r>
              <a:rPr lang="uk-UA" sz="2400" dirty="0"/>
              <a:t>, що містять ті та інші волокна.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7249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931" y="2806936"/>
            <a:ext cx="4393062" cy="397031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М'язові </a:t>
            </a:r>
            <a:r>
              <a:rPr lang="uk-UA" b="1" dirty="0">
                <a:solidFill>
                  <a:srgbClr val="FF0000"/>
                </a:solidFill>
              </a:rPr>
              <a:t>(глибокі) </a:t>
            </a:r>
            <a:r>
              <a:rPr lang="uk-UA" b="1" dirty="0" smtClean="0">
                <a:solidFill>
                  <a:srgbClr val="FF0000"/>
                </a:solidFill>
              </a:rPr>
              <a:t>нерви</a:t>
            </a:r>
            <a:r>
              <a:rPr lang="uk-UA" b="1" dirty="0" smtClean="0"/>
              <a:t>, </a:t>
            </a:r>
            <a:r>
              <a:rPr lang="uk-UA" dirty="0" smtClean="0"/>
              <a:t>що розташовуються </a:t>
            </a:r>
            <a:r>
              <a:rPr lang="uk-UA" dirty="0"/>
              <a:t>під фасцією, між м'язами </a:t>
            </a:r>
            <a:r>
              <a:rPr lang="uk-UA" dirty="0" smtClean="0"/>
              <a:t>і зберігають </a:t>
            </a:r>
            <a:r>
              <a:rPr lang="uk-UA" dirty="0"/>
              <a:t>сегментарний план іннервації тіла </a:t>
            </a:r>
            <a:r>
              <a:rPr lang="uk-UA" dirty="0" smtClean="0"/>
              <a:t>людини. </a:t>
            </a:r>
          </a:p>
          <a:p>
            <a:r>
              <a:rPr lang="uk-UA" dirty="0" smtClean="0"/>
              <a:t>М'язові </a:t>
            </a:r>
            <a:r>
              <a:rPr lang="uk-UA" dirty="0"/>
              <a:t>нерви </a:t>
            </a:r>
            <a:r>
              <a:rPr lang="uk-UA" dirty="0" smtClean="0"/>
              <a:t>та </a:t>
            </a:r>
            <a:r>
              <a:rPr lang="uk-UA" dirty="0"/>
              <a:t>їх </a:t>
            </a:r>
            <a:r>
              <a:rPr lang="uk-UA" dirty="0" smtClean="0"/>
              <a:t>гілки входять </a:t>
            </a:r>
            <a:r>
              <a:rPr lang="uk-UA" dirty="0"/>
              <a:t>до складу судинно-нервових пучків і містять рухові (еферентні), чутливі (аферентні) і вегетативні нервові волокна, що іннервують м'язи, суглоби, кістки, судини.</a:t>
            </a:r>
            <a:endParaRPr lang="ru-RU" dirty="0"/>
          </a:p>
          <a:p>
            <a:r>
              <a:rPr lang="uk-UA" dirty="0"/>
              <a:t>Області розподілу нервів або їх гілок не обмежуються ділянкою, що походить з одного сегмента (</a:t>
            </a:r>
            <a:r>
              <a:rPr lang="uk-UA" dirty="0" err="1"/>
              <a:t>метамера</a:t>
            </a:r>
            <a:r>
              <a:rPr lang="uk-UA" dirty="0"/>
              <a:t>), а заходять на сусідні сегменти тіла - похідні </a:t>
            </a:r>
            <a:r>
              <a:rPr lang="uk-UA" dirty="0" err="1" smtClean="0"/>
              <a:t>вище-</a:t>
            </a:r>
            <a:r>
              <a:rPr lang="uk-UA" dirty="0" smtClean="0"/>
              <a:t> і </a:t>
            </a:r>
            <a:r>
              <a:rPr lang="uk-UA" dirty="0" err="1" smtClean="0"/>
              <a:t>нижчерозташованих</a:t>
            </a:r>
            <a:r>
              <a:rPr lang="uk-UA" dirty="0" smtClean="0"/>
              <a:t> </a:t>
            </a:r>
            <a:r>
              <a:rPr lang="uk-UA" dirty="0" err="1"/>
              <a:t>метамерів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58" y="980729"/>
            <a:ext cx="4392488" cy="580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1557" y="1056"/>
            <a:ext cx="7308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</a:rPr>
              <a:t>Залежно від органу, що </a:t>
            </a:r>
            <a:r>
              <a:rPr lang="uk-UA" sz="2400" b="1" u="sng" dirty="0" err="1">
                <a:solidFill>
                  <a:schemeClr val="accent2">
                    <a:lumMod val="75000"/>
                  </a:schemeClr>
                </a:solidFill>
              </a:rPr>
              <a:t>іннервується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</a:rPr>
              <a:t>, розрізняють: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931" y="480883"/>
            <a:ext cx="5473181" cy="230832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b="1" dirty="0">
                <a:solidFill>
                  <a:srgbClr val="0070C0"/>
                </a:solidFill>
              </a:rPr>
              <a:t>Шкірні (поверхневі) нерви</a:t>
            </a:r>
            <a:r>
              <a:rPr lang="uk-UA" dirty="0">
                <a:solidFill>
                  <a:prstClr val="black"/>
                </a:solidFill>
              </a:rPr>
              <a:t>, що розташовуються в підшкірній жировій клітковині на поверхні фасції тіла. </a:t>
            </a:r>
          </a:p>
          <a:p>
            <a:pPr lvl="0"/>
            <a:r>
              <a:rPr lang="uk-UA" dirty="0">
                <a:solidFill>
                  <a:prstClr val="black"/>
                </a:solidFill>
              </a:rPr>
              <a:t>Шкірні нерви та їх гілки не супроводжуються кровоносними і лімфатичними судинами та містять чутливі (аферентні) нервові волокна, що іннервують шкіру, і вегетативні волокна, що іннервують шкірні залози, гладкі м'язи, що піднімають волосся, судини, тканинні елементи. </a:t>
            </a:r>
          </a:p>
        </p:txBody>
      </p:sp>
    </p:spTree>
    <p:extLst>
      <p:ext uri="{BB962C8B-B14F-4D97-AF65-F5344CB8AC3E}">
        <p14:creationId xmlns:p14="http://schemas.microsoft.com/office/powerpoint/2010/main" val="307373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/>
              <a:t>План</a:t>
            </a:r>
            <a:r>
              <a:rPr lang="uk-UA" sz="6000" b="1" i="1" dirty="0" smtClean="0"/>
              <a:t>:</a:t>
            </a:r>
            <a:endParaRPr lang="ru-RU" sz="6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556792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sz="3600" dirty="0"/>
              <a:t>Загальна будова периферичної нервової системи. Будова </a:t>
            </a:r>
            <a:r>
              <a:rPr lang="uk-UA" sz="3600" dirty="0" smtClean="0"/>
              <a:t>нерва.</a:t>
            </a:r>
            <a:endParaRPr lang="ru-RU" sz="3600" b="1" dirty="0"/>
          </a:p>
          <a:p>
            <a:pPr marL="457200" lvl="0" indent="-457200">
              <a:buFont typeface="+mj-lt"/>
              <a:buAutoNum type="arabicPeriod"/>
            </a:pPr>
            <a:r>
              <a:rPr lang="uk-UA" sz="3600" dirty="0"/>
              <a:t>Види нервових волокон, їх будова. </a:t>
            </a:r>
            <a:endParaRPr lang="ru-RU" sz="3600" dirty="0"/>
          </a:p>
          <a:p>
            <a:pPr marL="457200" lvl="0" indent="-457200">
              <a:buFont typeface="+mj-lt"/>
              <a:buAutoNum type="arabicPeriod"/>
            </a:pPr>
            <a:r>
              <a:rPr lang="uk-UA" sz="3600" dirty="0"/>
              <a:t>Властивості нервових волокон, з</a:t>
            </a:r>
            <a:r>
              <a:rPr lang="ru-RU" sz="3600" dirty="0" err="1"/>
              <a:t>акони</a:t>
            </a:r>
            <a:r>
              <a:rPr lang="ru-RU" sz="3600" dirty="0"/>
              <a:t> </a:t>
            </a:r>
            <a:r>
              <a:rPr lang="ru-RU" sz="3600" dirty="0" err="1"/>
              <a:t>проведення</a:t>
            </a:r>
            <a:r>
              <a:rPr lang="ru-RU" sz="3600" dirty="0"/>
              <a:t> </a:t>
            </a:r>
            <a:r>
              <a:rPr lang="ru-RU" sz="3600" dirty="0" err="1"/>
              <a:t>збудження</a:t>
            </a:r>
            <a:r>
              <a:rPr lang="ru-RU" sz="3600" dirty="0"/>
              <a:t> по </a:t>
            </a:r>
            <a:r>
              <a:rPr lang="ru-RU" sz="3600" dirty="0" err="1"/>
              <a:t>нервових</a:t>
            </a:r>
            <a:r>
              <a:rPr lang="ru-RU" sz="3600" dirty="0"/>
              <a:t> волокнах</a:t>
            </a:r>
            <a:r>
              <a:rPr lang="uk-UA" sz="3600" dirty="0"/>
              <a:t>.</a:t>
            </a:r>
            <a:endParaRPr lang="ru-RU" sz="3600" dirty="0"/>
          </a:p>
          <a:p>
            <a:pPr marL="457200" lvl="0" indent="-457200">
              <a:buFont typeface="+mj-lt"/>
              <a:buAutoNum type="arabicPeriod"/>
            </a:pPr>
            <a:r>
              <a:rPr lang="uk-UA" sz="3600" dirty="0"/>
              <a:t>Класифікація нервів.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221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6370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400" b="1" u="sng" dirty="0">
                <a:solidFill>
                  <a:schemeClr val="accent5">
                    <a:lumMod val="50000"/>
                  </a:schemeClr>
                </a:solidFill>
              </a:rPr>
              <a:t>У будові периферичної нервової системи є ряд закономірностей: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нерви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є парними і розходяться симетрично в сторони від головного і спинного мозку, що лежить по осьовій лінії тіла;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ln>
                  <a:solidFill>
                    <a:srgbClr val="7030A0"/>
                  </a:solidFill>
                </a:ln>
              </a:rPr>
              <a:t>нерви</a:t>
            </a:r>
            <a:r>
              <a:rPr lang="uk-UA" sz="2400" dirty="0">
                <a:ln>
                  <a:solidFill>
                    <a:srgbClr val="7030A0"/>
                  </a:solidFill>
                </a:ln>
              </a:rPr>
              <a:t>, подібно до артерій, йдуть до органів по найкоротшому шляху. Якщо в процесі внутрішньоутробного розвитку орган переміщується, то нерв </a:t>
            </a:r>
            <a:r>
              <a:rPr lang="uk-UA" sz="2400" dirty="0" smtClean="0">
                <a:ln>
                  <a:solidFill>
                    <a:srgbClr val="7030A0"/>
                  </a:solidFill>
                </a:ln>
              </a:rPr>
              <a:t>подовжується </a:t>
            </a:r>
            <a:r>
              <a:rPr lang="uk-UA" sz="2400" dirty="0">
                <a:ln>
                  <a:solidFill>
                    <a:srgbClr val="7030A0"/>
                  </a:solidFill>
                </a:ln>
              </a:rPr>
              <a:t>і слідує за ним;</a:t>
            </a:r>
            <a:endParaRPr lang="ru-RU" sz="2400" dirty="0">
              <a:ln>
                <a:solidFill>
                  <a:srgbClr val="7030A0"/>
                </a:solidFill>
              </a:ln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ln>
                  <a:solidFill>
                    <a:srgbClr val="FF0000"/>
                  </a:solidFill>
                </a:ln>
              </a:rPr>
              <a:t>нерви</a:t>
            </a:r>
            <a:r>
              <a:rPr lang="uk-UA" sz="2400" dirty="0">
                <a:ln>
                  <a:solidFill>
                    <a:srgbClr val="FF0000"/>
                  </a:solidFill>
                </a:ln>
              </a:rPr>
              <a:t>, що іннервують м'язи, формуються при злитті корінців спинномозкових нервів, які відповідають сегментам спинного мозку і </a:t>
            </a:r>
            <a:r>
              <a:rPr lang="uk-UA" sz="2400" dirty="0" err="1">
                <a:ln>
                  <a:solidFill>
                    <a:srgbClr val="FF0000"/>
                  </a:solidFill>
                </a:ln>
              </a:rPr>
              <a:t>міотомам</a:t>
            </a:r>
            <a:r>
              <a:rPr lang="uk-UA" sz="2400" dirty="0">
                <a:ln>
                  <a:solidFill>
                    <a:srgbClr val="FF0000"/>
                  </a:solidFill>
                </a:ln>
              </a:rPr>
              <a:t>, з яких походять ці м'язи. При подальшому переміщенні м'язів джерело іннервації зберігається поблизу зони закладки. М'язи, які утворюються з кількох </a:t>
            </a:r>
            <a:r>
              <a:rPr lang="uk-UA" sz="2400" dirty="0" err="1">
                <a:ln>
                  <a:solidFill>
                    <a:srgbClr val="FF0000"/>
                  </a:solidFill>
                </a:ln>
              </a:rPr>
              <a:t>міотомів</a:t>
            </a:r>
            <a:r>
              <a:rPr lang="uk-UA" sz="2400" dirty="0">
                <a:ln>
                  <a:solidFill>
                    <a:srgbClr val="FF0000"/>
                  </a:solidFill>
                </a:ln>
              </a:rPr>
              <a:t>, </a:t>
            </a:r>
            <a:r>
              <a:rPr lang="uk-UA" sz="2400" dirty="0" err="1">
                <a:ln>
                  <a:solidFill>
                    <a:srgbClr val="FF0000"/>
                  </a:solidFill>
                </a:ln>
              </a:rPr>
              <a:t>іннервуються</a:t>
            </a:r>
            <a:r>
              <a:rPr lang="uk-UA" sz="2400" dirty="0">
                <a:ln>
                  <a:solidFill>
                    <a:srgbClr val="FF0000"/>
                  </a:solidFill>
                </a:ln>
              </a:rPr>
              <a:t> нервами, до складу яких входять нервові волокна, відповідні </a:t>
            </a:r>
            <a:r>
              <a:rPr lang="uk-UA" sz="2400" dirty="0" err="1">
                <a:ln>
                  <a:solidFill>
                    <a:srgbClr val="FF0000"/>
                  </a:solidFill>
                </a:ln>
              </a:rPr>
              <a:t>міотомам</a:t>
            </a:r>
            <a:r>
              <a:rPr lang="uk-UA" sz="2400" dirty="0">
                <a:ln>
                  <a:solidFill>
                    <a:srgbClr val="FF0000"/>
                  </a:solidFill>
                </a:ln>
              </a:rPr>
              <a:t>, що дають початок м'язам;</a:t>
            </a:r>
            <a:endParaRPr lang="ru-RU" sz="2400" dirty="0">
              <a:ln>
                <a:solidFill>
                  <a:srgbClr val="FF0000"/>
                </a:solidFill>
              </a:ln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ln>
                  <a:solidFill>
                    <a:srgbClr val="00B050"/>
                  </a:solidFill>
                </a:ln>
              </a:rPr>
              <a:t>нервові </a:t>
            </a:r>
            <a:r>
              <a:rPr lang="uk-UA" sz="2400" dirty="0">
                <a:ln>
                  <a:solidFill>
                    <a:srgbClr val="00B050"/>
                  </a:solidFill>
                </a:ln>
              </a:rPr>
              <a:t>стовбури супроводжують артерії, вени, лімфатичні судини, утворюючи судинно-нервові пучки, розташовані на згинальних поверхнях кінцівок, будучи захищеними сполучнотканинними піхвами, м'язами.</a:t>
            </a:r>
            <a:endParaRPr lang="ru-RU" sz="2400" dirty="0">
              <a:ln>
                <a:solidFill>
                  <a:srgbClr val="00B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2838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312" y="212735"/>
            <a:ext cx="4048664" cy="643253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Периферична нервова система (</a:t>
            </a:r>
            <a:r>
              <a:rPr lang="uk-UA" sz="2400" b="1" dirty="0" err="1">
                <a:solidFill>
                  <a:schemeClr val="accent6">
                    <a:lumMod val="50000"/>
                  </a:schemeClr>
                </a:solidFill>
              </a:rPr>
              <a:t>systema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accent6">
                    <a:lumMod val="50000"/>
                  </a:schemeClr>
                </a:solidFill>
              </a:rPr>
              <a:t>nervosum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accent6">
                    <a:lumMod val="50000"/>
                  </a:schemeClr>
                </a:solidFill>
              </a:rPr>
              <a:t>periphericum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endParaRPr lang="uk-UA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2000" dirty="0" smtClean="0"/>
              <a:t>є </a:t>
            </a:r>
            <a:r>
              <a:rPr lang="uk-UA" sz="2000" dirty="0"/>
              <a:t>частиною нервової системи, яка знаходиться за межами головного і спинного мозку. </a:t>
            </a:r>
            <a:endParaRPr lang="uk-UA" sz="2000" dirty="0" smtClean="0"/>
          </a:p>
          <a:p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Через </a:t>
            </a:r>
            <a:r>
              <a:rPr lang="uk-UA" sz="2000" dirty="0"/>
              <a:t>периферичну нервову систему головний і спинний мозок здійснює регуляцію функцій усіх систем, апаратів, органів і тканин</a:t>
            </a:r>
            <a:r>
              <a:rPr lang="uk-UA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На </a:t>
            </a:r>
            <a:r>
              <a:rPr lang="ru-RU" sz="2000" dirty="0" err="1"/>
              <a:t>відміну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ЦНС, </a:t>
            </a:r>
            <a:r>
              <a:rPr lang="ru-RU" sz="2000" dirty="0" err="1"/>
              <a:t>периферична</a:t>
            </a:r>
            <a:r>
              <a:rPr lang="ru-RU" sz="2000" dirty="0"/>
              <a:t> </a:t>
            </a:r>
            <a:r>
              <a:rPr lang="ru-RU" sz="2000" dirty="0" err="1"/>
              <a:t>нервова</a:t>
            </a:r>
            <a:r>
              <a:rPr lang="ru-RU" sz="2000" dirty="0"/>
              <a:t> </a:t>
            </a:r>
            <a:r>
              <a:rPr lang="ru-RU" sz="2000" dirty="0" smtClean="0"/>
              <a:t>система не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захисту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</a:t>
            </a:r>
            <a:r>
              <a:rPr lang="ru-RU" sz="2000" dirty="0" err="1" smtClean="0"/>
              <a:t>гематоенцефалічного</a:t>
            </a:r>
            <a:r>
              <a:rPr lang="ru-RU" sz="2000" dirty="0" smtClean="0"/>
              <a:t> </a:t>
            </a:r>
            <a:r>
              <a:rPr lang="ru-RU" sz="2000" dirty="0" err="1"/>
              <a:t>бар'єру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 smtClean="0"/>
              <a:t>кісток</a:t>
            </a:r>
            <a:r>
              <a:rPr lang="ru-RU" sz="2000" dirty="0" smtClean="0"/>
              <a:t>, тому </a:t>
            </a:r>
            <a:r>
              <a:rPr lang="ru-RU" sz="2000" dirty="0"/>
              <a:t>вона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пошкоджена</a:t>
            </a:r>
            <a:r>
              <a:rPr lang="ru-RU" sz="2000" dirty="0"/>
              <a:t> </a:t>
            </a:r>
            <a:r>
              <a:rPr lang="ru-RU" sz="2000" dirty="0" err="1" smtClean="0"/>
              <a:t>механічно</a:t>
            </a:r>
            <a:r>
              <a:rPr lang="ru-RU" sz="2000" dirty="0" smtClean="0"/>
              <a:t>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</a:t>
            </a:r>
            <a:r>
              <a:rPr lang="ru-RU" sz="2000" dirty="0" err="1"/>
              <a:t>токсинів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218"/>
            <a:ext cx="405378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0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периферическая нервная сист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03" y="520712"/>
            <a:ext cx="3384376" cy="238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339" y="305371"/>
            <a:ext cx="5322960" cy="634019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uk-UA" sz="2400" b="1" u="sng" dirty="0">
                <a:solidFill>
                  <a:srgbClr val="002060"/>
                </a:solidFill>
              </a:rPr>
              <a:t>Периферична нервова система (ПНС) </a:t>
            </a:r>
            <a:r>
              <a:rPr lang="uk-UA" sz="2400" u="sng" dirty="0">
                <a:solidFill>
                  <a:srgbClr val="002060"/>
                </a:solidFill>
              </a:rPr>
              <a:t>утворена:</a:t>
            </a:r>
            <a:r>
              <a:rPr lang="uk-UA" sz="2400" dirty="0">
                <a:solidFill>
                  <a:srgbClr val="002060"/>
                </a:solidFill>
              </a:rPr>
              <a:t> </a:t>
            </a:r>
            <a:endParaRPr lang="uk-UA" sz="2400" dirty="0" smtClean="0">
              <a:solidFill>
                <a:srgbClr val="002060"/>
              </a:solidFill>
            </a:endParaRP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i="1" dirty="0">
                <a:solidFill>
                  <a:srgbClr val="002060"/>
                </a:solidFill>
              </a:rPr>
              <a:t>Вузлами </a:t>
            </a:r>
            <a:r>
              <a:rPr lang="ru-RU" sz="2000" b="1" i="1" dirty="0" smtClean="0">
                <a:solidFill>
                  <a:srgbClr val="002060"/>
                </a:solidFill>
              </a:rPr>
              <a:t>(</a:t>
            </a:r>
            <a:r>
              <a:rPr lang="en-US" sz="2000" b="1" i="1" dirty="0" smtClean="0">
                <a:solidFill>
                  <a:srgbClr val="002060"/>
                </a:solidFill>
              </a:rPr>
              <a:t>ganglia)</a:t>
            </a:r>
            <a:r>
              <a:rPr lang="uk-UA" sz="2000" dirty="0" smtClean="0">
                <a:solidFill>
                  <a:srgbClr val="002060"/>
                </a:solidFill>
              </a:rPr>
              <a:t>: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uk-UA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i="1" dirty="0" smtClean="0"/>
              <a:t>черепними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i="1" dirty="0" smtClean="0"/>
              <a:t>спинномозковими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i="1" dirty="0" smtClean="0"/>
              <a:t>вегетативними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i="1" dirty="0" smtClean="0">
                <a:solidFill>
                  <a:srgbClr val="002060"/>
                </a:solidFill>
              </a:rPr>
              <a:t>Нервами: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i="1" dirty="0" smtClean="0"/>
              <a:t>спинномозкові </a:t>
            </a:r>
            <a:r>
              <a:rPr lang="ru-RU" sz="2000" i="1" dirty="0" err="1" smtClean="0"/>
              <a:t>нерви</a:t>
            </a:r>
            <a:r>
              <a:rPr lang="ru-RU" sz="2000" i="1" dirty="0" smtClean="0"/>
              <a:t> (</a:t>
            </a:r>
            <a:r>
              <a:rPr lang="en-US" sz="2000" i="1" dirty="0" err="1" smtClean="0"/>
              <a:t>nn</a:t>
            </a:r>
            <a:r>
              <a:rPr lang="en-US" sz="2000" i="1" dirty="0" smtClean="0"/>
              <a:t>. </a:t>
            </a:r>
            <a:r>
              <a:rPr lang="en-US" sz="2000" i="1" dirty="0" err="1" smtClean="0"/>
              <a:t>spinales</a:t>
            </a:r>
            <a:r>
              <a:rPr lang="en-US" sz="2000" i="1" dirty="0" smtClean="0"/>
              <a:t>)</a:t>
            </a:r>
            <a:r>
              <a:rPr lang="en-US" sz="2000" dirty="0" smtClean="0"/>
              <a:t> </a:t>
            </a:r>
            <a:r>
              <a:rPr lang="uk-UA" sz="2000" dirty="0" smtClean="0"/>
              <a:t>- 31 пара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i="1" dirty="0" err="1" smtClean="0"/>
              <a:t>черепномозкові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нерви</a:t>
            </a:r>
            <a:r>
              <a:rPr lang="ru-RU" sz="2000" i="1" dirty="0" smtClean="0"/>
              <a:t> (</a:t>
            </a:r>
            <a:r>
              <a:rPr lang="en-US" sz="2000" i="1" dirty="0" err="1" smtClean="0"/>
              <a:t>nn.cranialis</a:t>
            </a:r>
            <a:r>
              <a:rPr lang="en-US" sz="2000" i="1" dirty="0" smtClean="0"/>
              <a:t>)</a:t>
            </a:r>
            <a:r>
              <a:rPr lang="uk-UA" sz="2000" dirty="0" smtClean="0"/>
              <a:t> - </a:t>
            </a:r>
            <a:r>
              <a:rPr lang="uk-UA" sz="2000" dirty="0"/>
              <a:t>12 пар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i="1" dirty="0">
                <a:solidFill>
                  <a:srgbClr val="002060"/>
                </a:solidFill>
              </a:rPr>
              <a:t>Нервовими </a:t>
            </a:r>
            <a:r>
              <a:rPr lang="uk-UA" sz="2000" b="1" i="1" dirty="0" smtClean="0">
                <a:solidFill>
                  <a:srgbClr val="002060"/>
                </a:solidFill>
              </a:rPr>
              <a:t>сплетеннями: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i="1" dirty="0" smtClean="0"/>
              <a:t>соматичними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i="1" dirty="0" smtClean="0"/>
              <a:t>вегетативними</a:t>
            </a:r>
            <a:endParaRPr lang="uk-UA" sz="2000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i="1" dirty="0" smtClean="0">
                <a:solidFill>
                  <a:srgbClr val="002060"/>
                </a:solidFill>
              </a:rPr>
              <a:t>Нервовими закінченнями: </a:t>
            </a:r>
            <a:endParaRPr lang="uk-UA" sz="2000" b="1" i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i="1" dirty="0" smtClean="0"/>
              <a:t>чутливими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i="1" dirty="0" smtClean="0"/>
              <a:t>руховими</a:t>
            </a:r>
            <a:endParaRPr lang="ru-RU" dirty="0" smtClean="0"/>
          </a:p>
          <a:p>
            <a:r>
              <a:rPr lang="ru-RU" sz="2000" dirty="0" smtClean="0"/>
              <a:t>З </a:t>
            </a:r>
            <a:r>
              <a:rPr lang="ru-RU" sz="2000" dirty="0" err="1"/>
              <a:t>функціональної</a:t>
            </a:r>
            <a:r>
              <a:rPr lang="ru-RU" sz="2000" dirty="0"/>
              <a:t> точки </a:t>
            </a:r>
            <a:r>
              <a:rPr lang="ru-RU" sz="2000" dirty="0" err="1"/>
              <a:t>зору</a:t>
            </a:r>
            <a:r>
              <a:rPr lang="ru-RU" sz="2000" dirty="0"/>
              <a:t> </a:t>
            </a:r>
            <a:r>
              <a:rPr lang="ru-RU" sz="2000" dirty="0" err="1"/>
              <a:t>перифер</a:t>
            </a:r>
            <a:r>
              <a:rPr lang="uk-UA" sz="2000" dirty="0" err="1"/>
              <a:t>ич</a:t>
            </a:r>
            <a:r>
              <a:rPr lang="ru-RU" sz="2000" dirty="0"/>
              <a:t>на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нервової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провідників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сполучають</a:t>
            </a:r>
            <a:r>
              <a:rPr lang="ru-RU" sz="2000" dirty="0"/>
              <a:t> </a:t>
            </a:r>
            <a:r>
              <a:rPr lang="ru-RU" sz="2000" dirty="0" err="1"/>
              <a:t>нервові</a:t>
            </a:r>
            <a:r>
              <a:rPr lang="ru-RU" sz="2000" dirty="0"/>
              <a:t> </a:t>
            </a:r>
            <a:r>
              <a:rPr lang="ru-RU" sz="2000" dirty="0" err="1"/>
              <a:t>центри</a:t>
            </a:r>
            <a:r>
              <a:rPr lang="ru-RU" sz="2000" dirty="0"/>
              <a:t> з рецепторами і </a:t>
            </a:r>
            <a:r>
              <a:rPr lang="ru-RU" sz="2000" dirty="0" err="1"/>
              <a:t>робочими</a:t>
            </a:r>
            <a:r>
              <a:rPr lang="ru-RU" sz="2000" dirty="0"/>
              <a:t> органами.</a:t>
            </a:r>
          </a:p>
        </p:txBody>
      </p:sp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31" y="3044535"/>
            <a:ext cx="25922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9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533" y="18333"/>
            <a:ext cx="876092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2">
                    <a:lumMod val="10000"/>
                  </a:schemeClr>
                </a:solidFill>
              </a:rPr>
              <a:t>Периферичні нерви </a:t>
            </a:r>
            <a:r>
              <a:rPr lang="uk-UA" sz="2000" dirty="0"/>
              <a:t>утворені пучками нервових волокон (</a:t>
            </a:r>
            <a:r>
              <a:rPr lang="uk-UA" sz="2000" dirty="0" err="1"/>
              <a:t>мієлінізованих</a:t>
            </a:r>
            <a:r>
              <a:rPr lang="uk-UA" sz="2000" dirty="0"/>
              <a:t> і </a:t>
            </a:r>
            <a:r>
              <a:rPr lang="uk-UA" sz="2000" dirty="0" err="1"/>
              <a:t>немієлінізованих</a:t>
            </a:r>
            <a:r>
              <a:rPr lang="uk-UA" sz="2000" dirty="0"/>
              <a:t>). Це відростки нейронів передніх рогів спинного мозку, спинномозкових вузлів, або вузлів черепних нервів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83" y="2930235"/>
            <a:ext cx="529751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0533" y="2685982"/>
            <a:ext cx="3960440" cy="40934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Епіневрій</a:t>
            </a: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uk-UA" sz="2000" b="1" i="1" dirty="0" err="1">
                <a:solidFill>
                  <a:schemeClr val="accent6">
                    <a:lumMod val="50000"/>
                  </a:schemeClr>
                </a:solidFill>
              </a:rPr>
              <a:t>epineurium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000" dirty="0">
                <a:solidFill>
                  <a:prstClr val="black"/>
                </a:solidFill>
              </a:rPr>
              <a:t>– це зовнішня пухка </a:t>
            </a:r>
            <a:r>
              <a:rPr lang="uk-UA" sz="2000" dirty="0" smtClean="0">
                <a:solidFill>
                  <a:prstClr val="black"/>
                </a:solidFill>
              </a:rPr>
              <a:t>сполучнотканинна </a:t>
            </a:r>
            <a:r>
              <a:rPr lang="uk-UA" sz="2000" dirty="0">
                <a:solidFill>
                  <a:prstClr val="black"/>
                </a:solidFill>
              </a:rPr>
              <a:t>оболонка нерва, що зв’язує в ціле пучки нервових волокон, кількість яких залежить від діаметра нерва і може складати від одного до кількох десятків. У </a:t>
            </a:r>
            <a:r>
              <a:rPr lang="uk-UA" sz="2000" dirty="0" err="1">
                <a:solidFill>
                  <a:prstClr val="black"/>
                </a:solidFill>
              </a:rPr>
              <a:t>епіневрії</a:t>
            </a:r>
            <a:r>
              <a:rPr lang="uk-UA" sz="2000" dirty="0">
                <a:solidFill>
                  <a:prstClr val="black"/>
                </a:solidFill>
              </a:rPr>
              <a:t> зустрічаються жирові клітини, проходять кровоносні, лімфатичні судини і тонкі пучки нервових волокон. Іннервація оболонок нервів здійснюється гілками, що відходять від даного нерва.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09" y="1033996"/>
            <a:ext cx="8761945" cy="163121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sz="2000" u="sng" dirty="0">
                <a:solidFill>
                  <a:prstClr val="black"/>
                </a:solidFill>
              </a:rPr>
              <a:t>Нервові волокна об’єднані сполучнотканинними компонентами (оболонками):</a:t>
            </a:r>
            <a:r>
              <a:rPr lang="uk-UA" sz="2000" dirty="0">
                <a:solidFill>
                  <a:prstClr val="black"/>
                </a:solidFill>
              </a:rPr>
              <a:t> </a:t>
            </a:r>
            <a:endParaRPr lang="uk-UA" sz="2000" dirty="0" smtClean="0">
              <a:solidFill>
                <a:prstClr val="black"/>
              </a:solidFill>
            </a:endParaRPr>
          </a:p>
          <a:p>
            <a:r>
              <a:rPr lang="uk-UA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Ендоневрій</a:t>
            </a: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uk-UA" sz="2000" b="1" i="1" dirty="0" err="1">
                <a:solidFill>
                  <a:schemeClr val="accent6">
                    <a:lumMod val="50000"/>
                  </a:schemeClr>
                </a:solidFill>
              </a:rPr>
              <a:t>endоneurium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000" dirty="0">
                <a:solidFill>
                  <a:prstClr val="black"/>
                </a:solidFill>
              </a:rPr>
              <a:t>– це тонкі прошарки пухкої сполучної тканини між окремими нервовими волокнами</a:t>
            </a:r>
            <a:r>
              <a:rPr lang="uk-UA" sz="2000" dirty="0" smtClean="0">
                <a:solidFill>
                  <a:prstClr val="black"/>
                </a:solidFill>
              </a:rPr>
              <a:t>.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endParaRPr lang="uk-UA" sz="2000" b="1" i="1" dirty="0" smtClean="0">
              <a:solidFill>
                <a:prstClr val="black"/>
              </a:solidFill>
            </a:endParaRPr>
          </a:p>
          <a:p>
            <a:r>
              <a:rPr lang="uk-UA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Периневрій</a:t>
            </a: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uk-UA" sz="2000" b="1" i="1" dirty="0" err="1">
                <a:solidFill>
                  <a:schemeClr val="accent6">
                    <a:lumMod val="50000"/>
                  </a:schemeClr>
                </a:solidFill>
              </a:rPr>
              <a:t>perineurium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000" dirty="0">
                <a:solidFill>
                  <a:prstClr val="black"/>
                </a:solidFill>
              </a:rPr>
              <a:t>– це тонка сполучнотканинна оболонка, що оточує пучки нервових волокон.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6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3960440" cy="65556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Нерви бувають різної </a:t>
            </a:r>
            <a:r>
              <a:rPr lang="uk-UA" sz="2000" dirty="0" smtClean="0"/>
              <a:t>довжини і </a:t>
            </a:r>
            <a:r>
              <a:rPr lang="uk-UA" sz="2000" dirty="0"/>
              <a:t>товщини. Довші нерви розташовані в тканинах кінцівок, особливо нижніх. Найдовшим черепним нервом є блукаючий. </a:t>
            </a: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Нерви </a:t>
            </a:r>
            <a:r>
              <a:rPr lang="uk-UA" sz="2000" dirty="0"/>
              <a:t>великого діаметру називають </a:t>
            </a:r>
            <a:r>
              <a:rPr lang="uk-UA" sz="2000" i="1" dirty="0"/>
              <a:t>нервовими стовбурами (</a:t>
            </a:r>
            <a:r>
              <a:rPr lang="uk-UA" sz="2000" i="1" dirty="0" err="1"/>
              <a:t>trunci</a:t>
            </a:r>
            <a:r>
              <a:rPr lang="uk-UA" sz="2000" i="1" dirty="0"/>
              <a:t>)</a:t>
            </a:r>
            <a:r>
              <a:rPr lang="uk-UA" sz="2000" dirty="0"/>
              <a:t>, відгалуження нервів </a:t>
            </a:r>
            <a:r>
              <a:rPr lang="uk-UA" sz="2000" dirty="0" smtClean="0"/>
              <a:t>– </a:t>
            </a:r>
            <a:r>
              <a:rPr lang="uk-UA" sz="2000" i="1" dirty="0" smtClean="0"/>
              <a:t>гілками </a:t>
            </a:r>
            <a:r>
              <a:rPr lang="uk-UA" sz="2000" i="1" dirty="0"/>
              <a:t>(</a:t>
            </a:r>
            <a:r>
              <a:rPr lang="uk-UA" sz="2000" i="1" dirty="0" err="1"/>
              <a:t>rami</a:t>
            </a:r>
            <a:r>
              <a:rPr lang="uk-UA" sz="2000" i="1" dirty="0"/>
              <a:t>)</a:t>
            </a:r>
            <a:r>
              <a:rPr lang="uk-UA" sz="2000" dirty="0"/>
              <a:t>. 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Товщина нерва і розміри ділянки, що </a:t>
            </a:r>
            <a:r>
              <a:rPr lang="uk-UA" sz="2000" dirty="0" err="1"/>
              <a:t>іннервується</a:t>
            </a:r>
            <a:r>
              <a:rPr lang="uk-UA" sz="2000" dirty="0"/>
              <a:t>, залежать від кількості нервових волокон </a:t>
            </a:r>
            <a:r>
              <a:rPr lang="uk-UA" sz="2000" dirty="0" smtClean="0"/>
              <a:t>у </a:t>
            </a:r>
            <a:r>
              <a:rPr lang="uk-UA" sz="2000" dirty="0"/>
              <a:t>нервах. </a:t>
            </a: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У </a:t>
            </a:r>
            <a:r>
              <a:rPr lang="uk-UA" sz="2000" dirty="0"/>
              <a:t>великих нервах волокна по ходу нерва можуть переходити з одного пучка в іншій, тому товщина пучків, кількість нервових волокон в </a:t>
            </a:r>
            <a:r>
              <a:rPr lang="uk-UA" sz="2000" dirty="0" smtClean="0"/>
              <a:t>нервах </a:t>
            </a:r>
            <a:r>
              <a:rPr lang="uk-UA" sz="2000" dirty="0"/>
              <a:t>неоднакові на всьому протязі.</a:t>
            </a:r>
            <a:endParaRPr lang="ru-RU" sz="2000" dirty="0"/>
          </a:p>
        </p:txBody>
      </p:sp>
      <p:pic>
        <p:nvPicPr>
          <p:cNvPr id="4" name="Picture 2" descr="Картинки по запросу периферическая нервная сист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4"/>
            <a:ext cx="50760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6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7366" y="138430"/>
            <a:ext cx="5904655" cy="1938992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uk-UA" sz="2400" u="sng" dirty="0"/>
              <a:t>Розрізняють два види нервових </a:t>
            </a:r>
            <a:r>
              <a:rPr lang="uk-UA" sz="2400" u="sng" dirty="0" smtClean="0"/>
              <a:t>волокон: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i="1" dirty="0" err="1" smtClean="0">
                <a:solidFill>
                  <a:srgbClr val="7030A0"/>
                </a:solidFill>
              </a:rPr>
              <a:t>безмієлінові</a:t>
            </a:r>
            <a:r>
              <a:rPr lang="uk-UA" sz="2400" dirty="0"/>
              <a:t>, товщиною 1-4 </a:t>
            </a:r>
            <a:r>
              <a:rPr lang="uk-UA" sz="2400" dirty="0" smtClean="0"/>
              <a:t>мкм;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i="1" dirty="0" smtClean="0">
                <a:solidFill>
                  <a:srgbClr val="7030A0"/>
                </a:solidFill>
              </a:rPr>
              <a:t>мієлінові</a:t>
            </a:r>
            <a:r>
              <a:rPr lang="uk-UA" sz="2400" b="1" i="1" dirty="0"/>
              <a:t>: </a:t>
            </a:r>
            <a:endParaRPr lang="uk-UA" sz="2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товсті </a:t>
            </a:r>
            <a:r>
              <a:rPr lang="uk-UA" sz="2400" dirty="0"/>
              <a:t>(3-22 мкм), </a:t>
            </a:r>
            <a:endParaRPr lang="uk-U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середні та тонкі </a:t>
            </a:r>
            <a:r>
              <a:rPr lang="uk-UA" sz="2400" dirty="0"/>
              <a:t>(1-3 мкм). </a:t>
            </a:r>
            <a:endParaRPr lang="uk-UA" sz="2400" dirty="0" smtClean="0"/>
          </a:p>
        </p:txBody>
      </p:sp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r="4587" b="16601"/>
          <a:stretch/>
        </p:blipFill>
        <p:spPr bwMode="auto">
          <a:xfrm>
            <a:off x="1619672" y="2924944"/>
            <a:ext cx="5700044" cy="38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07742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err="1" smtClean="0">
                <a:solidFill>
                  <a:prstClr val="black"/>
                </a:solidFill>
              </a:rPr>
              <a:t>Нервові</a:t>
            </a:r>
            <a:r>
              <a:rPr lang="ru-RU" sz="2000" dirty="0" smtClean="0">
                <a:solidFill>
                  <a:prstClr val="black"/>
                </a:solidFill>
              </a:rPr>
              <a:t> волокна </a:t>
            </a:r>
            <a:r>
              <a:rPr lang="ru-RU" sz="2000" dirty="0" err="1">
                <a:solidFill>
                  <a:prstClr val="black"/>
                </a:solidFill>
              </a:rPr>
              <a:t>складаються</a:t>
            </a:r>
            <a:r>
              <a:rPr lang="ru-RU" sz="2000" dirty="0">
                <a:solidFill>
                  <a:prstClr val="black"/>
                </a:solidFill>
              </a:rPr>
              <a:t> з центрально </a:t>
            </a:r>
            <a:r>
              <a:rPr lang="ru-RU" sz="2000" dirty="0" err="1">
                <a:solidFill>
                  <a:prstClr val="black"/>
                </a:solidFill>
              </a:rPr>
              <a:t>розміщеного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відростка</a:t>
            </a:r>
            <a:r>
              <a:rPr lang="ru-RU" sz="2000" dirty="0">
                <a:solidFill>
                  <a:prstClr val="black"/>
                </a:solidFill>
              </a:rPr>
              <a:t> нейрона </a:t>
            </a:r>
            <a:r>
              <a:rPr lang="ru-RU" sz="2000" dirty="0" smtClean="0">
                <a:solidFill>
                  <a:prstClr val="black"/>
                </a:solidFill>
              </a:rPr>
              <a:t>(</a:t>
            </a:r>
            <a:r>
              <a:rPr lang="ru-RU" sz="2000" dirty="0" err="1" smtClean="0">
                <a:solidFill>
                  <a:prstClr val="black"/>
                </a:solidFill>
              </a:rPr>
              <a:t>осьового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циліндра</a:t>
            </a:r>
            <a:r>
              <a:rPr lang="ru-RU" sz="2000" dirty="0">
                <a:solidFill>
                  <a:prstClr val="black"/>
                </a:solidFill>
              </a:rPr>
              <a:t>), </a:t>
            </a:r>
            <a:r>
              <a:rPr lang="ru-RU" sz="2000" dirty="0" err="1">
                <a:solidFill>
                  <a:prstClr val="black"/>
                </a:solidFill>
              </a:rPr>
              <a:t>оточеного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оболонкою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із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шваннівських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клітин</a:t>
            </a:r>
            <a:r>
              <a:rPr lang="ru-RU" sz="2000" dirty="0">
                <a:solidFill>
                  <a:prstClr val="black"/>
                </a:solidFill>
              </a:rPr>
              <a:t> (</a:t>
            </a:r>
            <a:r>
              <a:rPr lang="ru-RU" sz="2000" dirty="0" err="1">
                <a:solidFill>
                  <a:prstClr val="black"/>
                </a:solidFill>
              </a:rPr>
              <a:t>лемоцитів</a:t>
            </a:r>
            <a:r>
              <a:rPr lang="ru-RU" sz="2000" dirty="0">
                <a:solidFill>
                  <a:prstClr val="black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3984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032448" cy="5909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b="1" dirty="0">
                <a:solidFill>
                  <a:srgbClr val="C00000"/>
                </a:solidFill>
              </a:rPr>
              <a:t>Клітини </a:t>
            </a:r>
            <a:r>
              <a:rPr lang="uk-UA" b="1" dirty="0" err="1">
                <a:solidFill>
                  <a:srgbClr val="C00000"/>
                </a:solidFill>
              </a:rPr>
              <a:t>Шванна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prstClr val="black"/>
                </a:solidFill>
              </a:rPr>
              <a:t>синтезують білки, утворюють мієлін і розглядаються як аналоги </a:t>
            </a:r>
            <a:r>
              <a:rPr lang="uk-UA" dirty="0" err="1">
                <a:solidFill>
                  <a:prstClr val="black"/>
                </a:solidFill>
              </a:rPr>
              <a:t>олігодендроцитів</a:t>
            </a:r>
            <a:r>
              <a:rPr lang="uk-UA" dirty="0">
                <a:solidFill>
                  <a:prstClr val="black"/>
                </a:solidFill>
              </a:rPr>
              <a:t> у ЦНС. </a:t>
            </a:r>
            <a:endParaRPr lang="uk-UA" dirty="0" smtClean="0">
              <a:solidFill>
                <a:prstClr val="black"/>
              </a:solidFill>
            </a:endParaRPr>
          </a:p>
          <a:p>
            <a:pPr lvl="0"/>
            <a:r>
              <a:rPr lang="uk-UA" dirty="0" smtClean="0">
                <a:solidFill>
                  <a:prstClr val="black"/>
                </a:solidFill>
              </a:rPr>
              <a:t>При </a:t>
            </a:r>
            <a:r>
              <a:rPr lang="uk-UA" dirty="0">
                <a:solidFill>
                  <a:prstClr val="black"/>
                </a:solidFill>
              </a:rPr>
              <a:t>цьому, на відміну від </a:t>
            </a:r>
            <a:r>
              <a:rPr lang="uk-UA" dirty="0" err="1">
                <a:solidFill>
                  <a:prstClr val="black"/>
                </a:solidFill>
              </a:rPr>
              <a:t>олігодендроцита</a:t>
            </a:r>
            <a:r>
              <a:rPr lang="uk-UA" dirty="0">
                <a:solidFill>
                  <a:prstClr val="black"/>
                </a:solidFill>
              </a:rPr>
              <a:t>, кожна клітина </a:t>
            </a:r>
            <a:r>
              <a:rPr lang="uk-UA" dirty="0" err="1">
                <a:solidFill>
                  <a:prstClr val="black"/>
                </a:solidFill>
              </a:rPr>
              <a:t>Шванна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 err="1">
                <a:solidFill>
                  <a:prstClr val="black"/>
                </a:solidFill>
              </a:rPr>
              <a:t>мієлінізує</a:t>
            </a:r>
            <a:r>
              <a:rPr lang="uk-UA" dirty="0">
                <a:solidFill>
                  <a:prstClr val="black"/>
                </a:solidFill>
              </a:rPr>
              <a:t> один аксон. </a:t>
            </a:r>
          </a:p>
          <a:p>
            <a:pPr lvl="0"/>
            <a:endParaRPr lang="uk-UA" b="1" dirty="0" smtClean="0">
              <a:solidFill>
                <a:prstClr val="black"/>
              </a:solidFill>
            </a:endParaRPr>
          </a:p>
          <a:p>
            <a:pPr lvl="0"/>
            <a:r>
              <a:rPr lang="uk-UA" b="1" dirty="0" smtClean="0">
                <a:solidFill>
                  <a:srgbClr val="C00000"/>
                </a:solidFill>
              </a:rPr>
              <a:t>Мієлін</a:t>
            </a:r>
            <a:r>
              <a:rPr lang="uk-UA" dirty="0" smtClean="0">
                <a:solidFill>
                  <a:prstClr val="black"/>
                </a:solidFill>
              </a:rPr>
              <a:t> </a:t>
            </a:r>
            <a:r>
              <a:rPr lang="uk-UA" dirty="0">
                <a:solidFill>
                  <a:prstClr val="black"/>
                </a:solidFill>
              </a:rPr>
              <a:t>у ПНС – це компактна структура зі змінених плазматичних мембран </a:t>
            </a:r>
            <a:r>
              <a:rPr lang="uk-UA" dirty="0" err="1">
                <a:solidFill>
                  <a:prstClr val="black"/>
                </a:solidFill>
              </a:rPr>
              <a:t>шваннівської</a:t>
            </a:r>
            <a:r>
              <a:rPr lang="uk-UA" dirty="0">
                <a:solidFill>
                  <a:prstClr val="black"/>
                </a:solidFill>
              </a:rPr>
              <a:t> клітини (в ЦНС – </a:t>
            </a:r>
            <a:r>
              <a:rPr lang="uk-UA" dirty="0" err="1">
                <a:solidFill>
                  <a:prstClr val="black"/>
                </a:solidFill>
              </a:rPr>
              <a:t>олігодендроцита</a:t>
            </a:r>
            <a:r>
              <a:rPr lang="uk-UA" dirty="0">
                <a:solidFill>
                  <a:prstClr val="black"/>
                </a:solidFill>
              </a:rPr>
              <a:t>), спірально закручених навколо аксонів. 80 % маси мієліну складають ліпіди, 20 % – білки.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lvl="0"/>
            <a:endParaRPr lang="uk-UA" dirty="0" smtClean="0">
              <a:solidFill>
                <a:prstClr val="black"/>
              </a:solidFill>
            </a:endParaRPr>
          </a:p>
          <a:p>
            <a:pPr lvl="0"/>
            <a:r>
              <a:rPr lang="uk-UA" b="1" dirty="0" smtClean="0">
                <a:solidFill>
                  <a:prstClr val="black"/>
                </a:solidFill>
              </a:rPr>
              <a:t>Вміст </a:t>
            </a:r>
            <a:r>
              <a:rPr lang="uk-UA" b="1" dirty="0">
                <a:solidFill>
                  <a:prstClr val="black"/>
                </a:solidFill>
              </a:rPr>
              <a:t>мієлінових і </a:t>
            </a:r>
            <a:r>
              <a:rPr lang="uk-UA" b="1" dirty="0" err="1">
                <a:solidFill>
                  <a:prstClr val="black"/>
                </a:solidFill>
              </a:rPr>
              <a:t>безміелінових</a:t>
            </a:r>
            <a:r>
              <a:rPr lang="uk-UA" b="1" dirty="0">
                <a:solidFill>
                  <a:prstClr val="black"/>
                </a:solidFill>
              </a:rPr>
              <a:t> волокон в нервах різна. </a:t>
            </a:r>
            <a:r>
              <a:rPr lang="uk-UA" dirty="0">
                <a:solidFill>
                  <a:prstClr val="black"/>
                </a:solidFill>
              </a:rPr>
              <a:t>Так, в ліктьовому нерві кількість середніх і тонких мієлінових волокон становить від 9 до 37%, в променевому - від 10 до 27%; в шкірних нервах - від 60 до 80%, в м'язових - від 18 до 40%.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3035"/>
            <a:ext cx="388843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3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255454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 err="1"/>
              <a:t>Мієлінові</a:t>
            </a:r>
            <a:r>
              <a:rPr lang="ru-RU" sz="2000" b="1" i="1" dirty="0"/>
              <a:t> </a:t>
            </a:r>
            <a:r>
              <a:rPr lang="ru-RU" sz="2000" b="1" i="1" dirty="0" err="1"/>
              <a:t>нервові</a:t>
            </a:r>
            <a:r>
              <a:rPr lang="ru-RU" sz="2000" b="1" i="1" dirty="0"/>
              <a:t> волокна</a:t>
            </a:r>
            <a:r>
              <a:rPr lang="ru-RU" sz="2000" dirty="0"/>
              <a:t> в </a:t>
            </a:r>
            <a:r>
              <a:rPr lang="ru-RU" sz="2000" dirty="0" err="1"/>
              <a:t>периферійному</a:t>
            </a:r>
            <a:r>
              <a:rPr lang="ru-RU" sz="2000" dirty="0"/>
              <a:t> </a:t>
            </a:r>
            <a:r>
              <a:rPr lang="ru-RU" sz="2000" dirty="0" err="1"/>
              <a:t>нерві</a:t>
            </a:r>
            <a:r>
              <a:rPr lang="ru-RU" sz="2000" dirty="0"/>
              <a:t> </a:t>
            </a:r>
            <a:r>
              <a:rPr lang="ru-RU" sz="2000" dirty="0" err="1"/>
              <a:t>характеризуються</a:t>
            </a:r>
            <a:r>
              <a:rPr lang="ru-RU" sz="2000" dirty="0"/>
              <a:t> </a:t>
            </a:r>
            <a:r>
              <a:rPr lang="ru-RU" sz="2000" dirty="0" err="1"/>
              <a:t>високою</a:t>
            </a:r>
            <a:r>
              <a:rPr lang="ru-RU" sz="2000" dirty="0"/>
              <a:t> </a:t>
            </a:r>
            <a:r>
              <a:rPr lang="ru-RU" sz="2000" dirty="0" err="1"/>
              <a:t>швидкістю</a:t>
            </a:r>
            <a:r>
              <a:rPr lang="ru-RU" sz="2000" dirty="0"/>
              <a:t>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нервових</a:t>
            </a:r>
            <a:r>
              <a:rPr lang="ru-RU" sz="2000" dirty="0"/>
              <a:t> </a:t>
            </a:r>
            <a:r>
              <a:rPr lang="ru-RU" sz="2000" dirty="0" err="1"/>
              <a:t>імпульсів</a:t>
            </a:r>
            <a:r>
              <a:rPr lang="ru-RU" sz="2000" dirty="0"/>
              <a:t> (до 120 м/с). </a:t>
            </a:r>
            <a:endParaRPr lang="ru-RU" sz="2000" dirty="0" smtClean="0"/>
          </a:p>
          <a:p>
            <a:r>
              <a:rPr lang="ru-RU" sz="2000" b="1" i="1" dirty="0" err="1"/>
              <a:t>Мієлінові</a:t>
            </a:r>
            <a:r>
              <a:rPr lang="ru-RU" sz="2000" b="1" i="1" dirty="0"/>
              <a:t> </a:t>
            </a:r>
            <a:r>
              <a:rPr lang="ru-RU" sz="2000" b="1" i="1" dirty="0" err="1"/>
              <a:t>нервові</a:t>
            </a:r>
            <a:r>
              <a:rPr lang="ru-RU" sz="2000" b="1" i="1" dirty="0"/>
              <a:t> волокна</a:t>
            </a:r>
            <a:r>
              <a:rPr lang="ru-RU" sz="2000" dirty="0" smtClean="0"/>
              <a:t> </a:t>
            </a:r>
            <a:r>
              <a:rPr lang="ru-RU" sz="2000" dirty="0" err="1"/>
              <a:t>містять</a:t>
            </a:r>
            <a:r>
              <a:rPr lang="ru-RU" sz="2000" dirty="0"/>
              <a:t> </a:t>
            </a:r>
            <a:r>
              <a:rPr lang="ru-RU" sz="2000" dirty="0" err="1"/>
              <a:t>осьові</a:t>
            </a:r>
            <a:r>
              <a:rPr lang="ru-RU" sz="2000" dirty="0"/>
              <a:t> </a:t>
            </a:r>
            <a:r>
              <a:rPr lang="ru-RU" sz="2000" dirty="0" err="1"/>
              <a:t>циліндри</a:t>
            </a:r>
            <a:r>
              <a:rPr lang="ru-RU" sz="2000" dirty="0"/>
              <a:t> великого </a:t>
            </a:r>
            <a:r>
              <a:rPr lang="ru-RU" sz="2000" dirty="0" err="1"/>
              <a:t>діаметра</a:t>
            </a:r>
            <a:r>
              <a:rPr lang="uk-UA" sz="2000" dirty="0"/>
              <a:t>, </a:t>
            </a:r>
            <a:r>
              <a:rPr lang="ru-RU" sz="2000" dirty="0"/>
              <a:t>оточен</a:t>
            </a:r>
            <a:r>
              <a:rPr lang="uk-UA" sz="2000" dirty="0"/>
              <a:t>і</a:t>
            </a:r>
            <a:r>
              <a:rPr lang="ru-RU" sz="2000" dirty="0"/>
              <a:t> </a:t>
            </a:r>
            <a:r>
              <a:rPr lang="ru-RU" sz="2000" dirty="0" err="1"/>
              <a:t>мієліновою</a:t>
            </a:r>
            <a:r>
              <a:rPr lang="ru-RU" sz="2000" dirty="0"/>
              <a:t> </a:t>
            </a:r>
            <a:r>
              <a:rPr lang="ru-RU" sz="2000" dirty="0" err="1"/>
              <a:t>оболонкою</a:t>
            </a:r>
            <a:r>
              <a:rPr lang="ru-RU" sz="2000" dirty="0"/>
              <a:t>, </a:t>
            </a:r>
            <a:r>
              <a:rPr lang="ru-RU" sz="2000" dirty="0" err="1"/>
              <a:t>навколо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розташована</a:t>
            </a:r>
            <a:r>
              <a:rPr lang="ru-RU" sz="2000" dirty="0"/>
              <a:t> </a:t>
            </a:r>
            <a:r>
              <a:rPr lang="ru-RU" sz="2000" dirty="0" err="1"/>
              <a:t>нейролема</a:t>
            </a:r>
            <a:r>
              <a:rPr lang="ru-RU" sz="2000" dirty="0"/>
              <a:t>, </a:t>
            </a:r>
            <a:r>
              <a:rPr lang="ru-RU" sz="2000" dirty="0" err="1"/>
              <a:t>утворена</a:t>
            </a:r>
            <a:r>
              <a:rPr lang="ru-RU" sz="2000" dirty="0"/>
              <a:t> тонким шаром </a:t>
            </a:r>
            <a:r>
              <a:rPr lang="ru-RU" sz="2000" dirty="0" err="1"/>
              <a:t>цитоплазми</a:t>
            </a:r>
            <a:r>
              <a:rPr lang="ru-RU" sz="2000" dirty="0"/>
              <a:t> і ядром </a:t>
            </a:r>
            <a:r>
              <a:rPr lang="ru-RU" sz="2000" dirty="0" err="1"/>
              <a:t>шваннівської</a:t>
            </a:r>
            <a:r>
              <a:rPr lang="ru-RU" sz="2000" dirty="0"/>
              <a:t> </a:t>
            </a:r>
            <a:r>
              <a:rPr lang="ru-RU" sz="2000" dirty="0" err="1"/>
              <a:t>клітини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uk-UA" sz="2000" dirty="0" smtClean="0"/>
              <a:t>Утворення </a:t>
            </a:r>
            <a:r>
              <a:rPr lang="uk-UA" sz="2000" dirty="0"/>
              <a:t>мієлінової оболонки в периферійному нерві починається з занурення осьового циліндра у </a:t>
            </a:r>
            <a:r>
              <a:rPr lang="uk-UA" sz="2000" dirty="0" err="1"/>
              <a:t>шваннівську</a:t>
            </a:r>
            <a:r>
              <a:rPr lang="uk-UA" sz="2000" dirty="0"/>
              <a:t> клітину і супроводжується формуванням довгого </a:t>
            </a:r>
            <a:r>
              <a:rPr lang="uk-UA" sz="2000" dirty="0" err="1"/>
              <a:t>мезаксона</a:t>
            </a:r>
            <a:r>
              <a:rPr lang="uk-UA" sz="2000" dirty="0"/>
              <a:t>, який починає обертатись навколо аксона. </a:t>
            </a:r>
            <a:endParaRPr lang="ru-RU" sz="2000" dirty="0"/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991" y="2710166"/>
            <a:ext cx="630019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71177"/>
            <a:ext cx="2664296" cy="286232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000" dirty="0"/>
              <a:t>По мірі збільшення числа витків у процесі дозрівання мієліну вони розташовуються щільніше і частково зливаються; проміжки між ними заповнені цитоплазмою </a:t>
            </a:r>
            <a:r>
              <a:rPr lang="uk-UA" sz="2000" dirty="0" err="1"/>
              <a:t>шваннівської</a:t>
            </a:r>
            <a:r>
              <a:rPr lang="uk-UA" sz="2000" dirty="0"/>
              <a:t> клітини.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5950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7147</TotalTime>
  <Words>1309</Words>
  <Application>Microsoft Office PowerPoint</Application>
  <PresentationFormat>Экран (4:3)</PresentationFormat>
  <Paragraphs>89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Тема: Загальна анатомія периферичної нервової системи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203</cp:revision>
  <dcterms:created xsi:type="dcterms:W3CDTF">2018-05-13T13:54:44Z</dcterms:created>
  <dcterms:modified xsi:type="dcterms:W3CDTF">2019-10-31T15:12:05Z</dcterms:modified>
</cp:coreProperties>
</file>